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567" r:id="rId3"/>
    <p:sldId id="516" r:id="rId4"/>
    <p:sldId id="407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55" r:id="rId17"/>
    <p:sldId id="556" r:id="rId18"/>
    <p:sldId id="557" r:id="rId19"/>
    <p:sldId id="562" r:id="rId20"/>
    <p:sldId id="563" r:id="rId21"/>
    <p:sldId id="564" r:id="rId22"/>
    <p:sldId id="558" r:id="rId23"/>
    <p:sldId id="566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568" r:id="rId33"/>
    <p:sldId id="5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23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A7A0-000A-AF42-B669-D5538BC5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interaction with 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317-EB24-1C48-9318-C6C701EC9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675784" cy="3965670"/>
          </a:xfrm>
        </p:spPr>
        <p:txBody>
          <a:bodyPr/>
          <a:lstStyle/>
          <a:p>
            <a:r>
              <a:rPr lang="en-US" sz="2000" dirty="0"/>
              <a:t>Grain boundaries impede dislocation motion</a:t>
            </a:r>
          </a:p>
          <a:p>
            <a:r>
              <a:rPr lang="en-US" sz="2000" dirty="0"/>
              <a:t>The number of dislocations within a grain impacts how easily dislocations can traverse grain boundaries and travel from grain to grain</a:t>
            </a:r>
          </a:p>
          <a:p>
            <a:r>
              <a:rPr lang="en-US" sz="2000" dirty="0"/>
              <a:t>So, by changing grain size one changes barrier density, influencing dislocation movement and yield strength</a:t>
            </a:r>
          </a:p>
          <a:p>
            <a:r>
              <a:rPr lang="en-US" sz="2000" dirty="0"/>
              <a:t>This is called the Hall-Petch effect</a:t>
            </a:r>
          </a:p>
          <a:p>
            <a:pPr lvl="1"/>
            <a:r>
              <a:rPr lang="en-US" sz="1800" dirty="0"/>
              <a:t>where </a:t>
            </a:r>
            <a:r>
              <a:rPr lang="el-GR" sz="1800" i="1" dirty="0"/>
              <a:t>σ</a:t>
            </a:r>
            <a:r>
              <a:rPr lang="en-US" sz="1800" i="1" baseline="-25000" dirty="0"/>
              <a:t>y</a:t>
            </a:r>
            <a:r>
              <a:rPr lang="en-US" sz="1800" dirty="0"/>
              <a:t> is the yield stress, </a:t>
            </a:r>
            <a:r>
              <a:rPr lang="el-GR" sz="1800" i="1" dirty="0"/>
              <a:t>σ</a:t>
            </a:r>
            <a:r>
              <a:rPr lang="el-GR" sz="1800" i="1" baseline="-25000" dirty="0"/>
              <a:t>0</a:t>
            </a:r>
            <a:r>
              <a:rPr lang="el-GR" sz="1800" dirty="0"/>
              <a:t> </a:t>
            </a:r>
            <a:r>
              <a:rPr lang="en-US" sz="1800" dirty="0"/>
              <a:t>is a materials constant for the starting stress for dislocation movement (or the resistance of the lattice to dislocation motion), </a:t>
            </a:r>
            <a:r>
              <a:rPr lang="en-US" sz="1800" i="1" dirty="0" err="1"/>
              <a:t>k</a:t>
            </a:r>
            <a:r>
              <a:rPr lang="en-US" sz="1800" i="1" baseline="-25000" dirty="0" err="1"/>
              <a:t>y</a:t>
            </a:r>
            <a:r>
              <a:rPr lang="en-US" sz="1800" dirty="0"/>
              <a:t> is the strengthening coefficient (a constant specific to each material), and </a:t>
            </a:r>
            <a:r>
              <a:rPr lang="en-US" sz="1800" i="1" dirty="0"/>
              <a:t>d</a:t>
            </a:r>
            <a:r>
              <a:rPr lang="en-US" sz="1800" dirty="0"/>
              <a:t> is the average grain diameter</a:t>
            </a:r>
            <a:endParaRPr lang="en-US" sz="16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54E96-4871-9E43-8671-3942BE1B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3BFB9-DFE0-B24C-BFC9-851FCDB0B817}"/>
              </a:ext>
            </a:extLst>
          </p:cNvPr>
          <p:cNvGrpSpPr/>
          <p:nvPr/>
        </p:nvGrpSpPr>
        <p:grpSpPr>
          <a:xfrm>
            <a:off x="7956467" y="4120737"/>
            <a:ext cx="2986516" cy="2737263"/>
            <a:chOff x="210483" y="3415466"/>
            <a:chExt cx="3652028" cy="34425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BDA83-99AB-C947-BE6C-CCA64B7B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483" y="3415466"/>
              <a:ext cx="3442534" cy="34425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3756-60D3-7649-A9ED-1AB709CED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9349" y="5206151"/>
              <a:ext cx="1493162" cy="59473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E27FE5-3A66-1F46-B76B-A192435B16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028" b="50021"/>
          <a:stretch/>
        </p:blipFill>
        <p:spPr>
          <a:xfrm>
            <a:off x="7731149" y="1658481"/>
            <a:ext cx="3561102" cy="238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2127-18E9-4447-9E77-C1C6040B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 and cracks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76DB-2949-6C4C-BFE4-E9044E6F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40530" cy="3965670"/>
          </a:xfrm>
        </p:spPr>
        <p:txBody>
          <a:bodyPr/>
          <a:lstStyle/>
          <a:p>
            <a:r>
              <a:rPr lang="en-US" sz="2000" dirty="0"/>
              <a:t>Materials often crack along grain boundaries</a:t>
            </a:r>
          </a:p>
          <a:p>
            <a:r>
              <a:rPr lang="en-US" sz="2000" dirty="0"/>
              <a:t>Grain boundaries can be weaker than the perfect lattice</a:t>
            </a:r>
          </a:p>
          <a:p>
            <a:pPr lvl="1"/>
            <a:r>
              <a:rPr lang="en-US" sz="2000" dirty="0"/>
              <a:t>different bonding environment, increased extrinsic particles, etc.</a:t>
            </a:r>
          </a:p>
          <a:p>
            <a:r>
              <a:rPr lang="en-US" sz="2000" dirty="0"/>
              <a:t>Thus, fracture will often occur along grain boundaries (intergranular fracture)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662D-2190-274A-B644-C7F5D385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MARMOT_fracture.gif">
            <a:extLst>
              <a:ext uri="{FF2B5EF4-FFF2-40B4-BE49-F238E27FC236}">
                <a16:creationId xmlns:a16="http://schemas.microsoft.com/office/drawing/2014/main" id="{C89FDEC8-357E-164F-ABD4-A7619AB61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0" y="2349472"/>
            <a:ext cx="3456303" cy="317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5FC62-D6F8-464A-9015-DDE6BE304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6048" y="3091740"/>
            <a:ext cx="4727904" cy="169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9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43D0-4E00-8F45-8F79-F11F9E3B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8EE-7F11-7E4D-B207-E3988E67A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13714" cy="3965670"/>
          </a:xfrm>
        </p:spPr>
        <p:txBody>
          <a:bodyPr>
            <a:normAutofit/>
          </a:bodyPr>
          <a:lstStyle/>
          <a:p>
            <a:r>
              <a:rPr lang="en-US" sz="2000" dirty="0"/>
              <a:t>A single crystal has a lower energy state than a polycrystal, due to the grain boundary energy</a:t>
            </a:r>
          </a:p>
          <a:p>
            <a:r>
              <a:rPr lang="en-US" sz="2000" dirty="0"/>
              <a:t>So, grain boundaries migrate to reduce the energy</a:t>
            </a:r>
          </a:p>
          <a:p>
            <a:r>
              <a:rPr lang="en-US" sz="2000" i="1" dirty="0" err="1">
                <a:latin typeface="Times New Roman"/>
                <a:cs typeface="Times New Roman"/>
              </a:rPr>
              <a:t>v</a:t>
            </a:r>
            <a:r>
              <a:rPr lang="en-US" sz="2000" i="1" baseline="-25000" dirty="0" err="1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= </a:t>
            </a:r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 – </a:t>
            </a:r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  <a:p>
            <a:pPr lvl="1"/>
            <a:r>
              <a:rPr lang="en-US" sz="2000" i="1" dirty="0">
                <a:latin typeface="Times New Roman"/>
                <a:cs typeface="Times New Roman"/>
              </a:rPr>
              <a:t>M</a:t>
            </a:r>
            <a:r>
              <a:rPr lang="en-US" sz="2000" i="1" baseline="-25000" dirty="0">
                <a:latin typeface="Times New Roman"/>
                <a:cs typeface="Times New Roman"/>
              </a:rPr>
              <a:t>GB</a:t>
            </a:r>
            <a:r>
              <a:rPr lang="en-US" sz="2000" dirty="0">
                <a:cs typeface="Times New Roman"/>
              </a:rPr>
              <a:t> is the grain boundary mobility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d</a:t>
            </a:r>
            <a:r>
              <a:rPr lang="en-US" sz="2000" dirty="0">
                <a:cs typeface="Times New Roman"/>
              </a:rPr>
              <a:t> is the driving force (pressure) for grain growth</a:t>
            </a:r>
          </a:p>
          <a:p>
            <a:pPr lvl="1"/>
            <a:r>
              <a:rPr lang="en-US" sz="2000" i="1" dirty="0" err="1">
                <a:latin typeface="Times New Roman"/>
                <a:cs typeface="Times New Roman"/>
              </a:rPr>
              <a:t>P</a:t>
            </a:r>
            <a:r>
              <a:rPr lang="en-US" sz="2000" i="1" baseline="-25000" dirty="0" err="1">
                <a:latin typeface="Times New Roman"/>
                <a:cs typeface="Times New Roman"/>
              </a:rPr>
              <a:t>r</a:t>
            </a:r>
            <a:r>
              <a:rPr lang="en-US" sz="2000" dirty="0">
                <a:cs typeface="Times New Roman"/>
              </a:rPr>
              <a:t> is the pressure resisting grain growth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87C60-D330-F245-93D6-BB3B07FF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3min40sec to 6min9sec useable section of video at 1x stable crop.gif">
            <a:extLst>
              <a:ext uri="{FF2B5EF4-FFF2-40B4-BE49-F238E27FC236}">
                <a16:creationId xmlns:a16="http://schemas.microsoft.com/office/drawing/2014/main" id="{E83234AC-5728-D84E-A642-46ECFDED9E0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6453" y="2160495"/>
            <a:ext cx="4077022" cy="40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E4A7-126D-7548-A912-3CC148A6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6289-C8E6-D843-B7FC-A05D6F5E0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86203" cy="3965670"/>
          </a:xfrm>
        </p:spPr>
        <p:txBody>
          <a:bodyPr/>
          <a:lstStyle/>
          <a:p>
            <a:r>
              <a:rPr lang="en-US" sz="2000" dirty="0"/>
              <a:t>Due to grain boundary migration, the average grain size goes up with time during annealing/heat treating</a:t>
            </a:r>
          </a:p>
          <a:p>
            <a:r>
              <a:rPr lang="en-US" sz="2000" dirty="0"/>
              <a:t>As grain boundaries migrate, some grains grow and some shrink</a:t>
            </a:r>
          </a:p>
          <a:p>
            <a:r>
              <a:rPr lang="en-US" sz="2000" dirty="0"/>
              <a:t>Shrinking grains eventually disappear</a:t>
            </a:r>
          </a:p>
          <a:p>
            <a:r>
              <a:rPr lang="en-US" sz="2000" dirty="0"/>
              <a:t>The average grain volume</a:t>
            </a:r>
          </a:p>
          <a:p>
            <a:r>
              <a:rPr lang="en-US" sz="2000" dirty="0"/>
              <a:t>Therefore, as </a:t>
            </a:r>
            <a:r>
              <a:rPr lang="en-US" sz="2000" dirty="0" err="1"/>
              <a:t>N</a:t>
            </a:r>
            <a:r>
              <a:rPr lang="en-US" sz="2000" baseline="-25000" dirty="0" err="1"/>
              <a:t>grains</a:t>
            </a:r>
            <a:r>
              <a:rPr lang="en-US" sz="2000" dirty="0"/>
              <a:t> decreases due to grain disappearance, the average grain volume goes up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C738-FF99-324B-958A-8A0296A5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3D_cube_A_vs_t.eps">
            <a:extLst>
              <a:ext uri="{FF2B5EF4-FFF2-40B4-BE49-F238E27FC236}">
                <a16:creationId xmlns:a16="http://schemas.microsoft.com/office/drawing/2014/main" id="{D1560230-0586-074D-BD22-CE0579136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81" y="3901747"/>
            <a:ext cx="3675930" cy="2673404"/>
          </a:xfrm>
          <a:prstGeom prst="rect">
            <a:avLst/>
          </a:prstGeom>
        </p:spPr>
      </p:pic>
      <p:pic>
        <p:nvPicPr>
          <p:cNvPr id="6" name="Picture 5" descr="GrTr3dT1N6000.png">
            <a:extLst>
              <a:ext uri="{FF2B5EF4-FFF2-40B4-BE49-F238E27FC236}">
                <a16:creationId xmlns:a16="http://schemas.microsoft.com/office/drawing/2014/main" id="{6F1CF0BC-02F5-9044-A714-34BC139AA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19" y="1681303"/>
            <a:ext cx="2184206" cy="2184206"/>
          </a:xfrm>
          <a:prstGeom prst="rect">
            <a:avLst/>
          </a:prstGeom>
        </p:spPr>
      </p:pic>
      <p:pic>
        <p:nvPicPr>
          <p:cNvPr id="7" name="Picture 6" descr="GrTr3dT147N213.png">
            <a:extLst>
              <a:ext uri="{FF2B5EF4-FFF2-40B4-BE49-F238E27FC236}">
                <a16:creationId xmlns:a16="http://schemas.microsoft.com/office/drawing/2014/main" id="{B88E1C73-78B4-6F49-A6A5-36A9E5088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567" y="1681303"/>
            <a:ext cx="2220444" cy="2220444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43996A2-B44F-7E48-932F-CA777E588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4258887"/>
            <a:ext cx="191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17CF-E9E1-F744-923C-A8A787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DA50-C724-8F4A-AC83-B513E469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grain boundary mobility is a function of temperature and </a:t>
            </a:r>
            <a:r>
              <a:rPr lang="en-US" sz="2000" dirty="0" err="1"/>
              <a:t>GrB</a:t>
            </a:r>
            <a:r>
              <a:rPr lang="en-US" sz="2000" dirty="0"/>
              <a:t> type</a:t>
            </a:r>
          </a:p>
          <a:p>
            <a:r>
              <a:rPr lang="en-US" sz="2000" dirty="0"/>
              <a:t>The grain boundary mobility is determined according to</a:t>
            </a:r>
          </a:p>
          <a:p>
            <a:pPr lvl="1"/>
            <a:r>
              <a:rPr lang="en-US" sz="2000" dirty="0"/>
              <a:t>                         m</a:t>
            </a:r>
            <a:r>
              <a:rPr lang="en-US" sz="2000" baseline="30000" dirty="0"/>
              <a:t>4</a:t>
            </a:r>
            <a:r>
              <a:rPr lang="en-US" sz="2000" dirty="0"/>
              <a:t>/(J s)</a:t>
            </a:r>
          </a:p>
          <a:p>
            <a:pPr lvl="1"/>
            <a:r>
              <a:rPr lang="en-US" sz="2000" dirty="0"/>
              <a:t>k</a:t>
            </a:r>
            <a:r>
              <a:rPr lang="en-US" sz="2000" baseline="-25000" dirty="0"/>
              <a:t>b</a:t>
            </a:r>
            <a:r>
              <a:rPr lang="en-US" sz="2000" dirty="0"/>
              <a:t> = 8.6173e-5 eV/K is the Boltzmann constant</a:t>
            </a:r>
          </a:p>
          <a:p>
            <a:r>
              <a:rPr lang="en-US" sz="2000" dirty="0"/>
              <a:t>Both the pre-factor M</a:t>
            </a:r>
            <a:r>
              <a:rPr lang="en-US" sz="2000" baseline="-25000" dirty="0"/>
              <a:t>0</a:t>
            </a:r>
            <a:r>
              <a:rPr lang="en-US" sz="2000" dirty="0"/>
              <a:t> and the activation energy Q change as a function of the grain boundary misorientation</a:t>
            </a:r>
          </a:p>
          <a:p>
            <a:r>
              <a:rPr lang="en-US" sz="2000" dirty="0"/>
              <a:t>We often use an average grain boundary for a material, taken from polycrystal measurements-&gt; UO2: M</a:t>
            </a:r>
            <a:r>
              <a:rPr lang="en-US" sz="2000" baseline="-25000" dirty="0"/>
              <a:t>0</a:t>
            </a:r>
            <a:r>
              <a:rPr lang="en-US" sz="2000" dirty="0"/>
              <a:t> (m</a:t>
            </a:r>
            <a:r>
              <a:rPr lang="en-US" sz="2000" baseline="30000" dirty="0"/>
              <a:t>4</a:t>
            </a:r>
            <a:r>
              <a:rPr lang="en-US" sz="2000" dirty="0"/>
              <a:t> /J-s) = </a:t>
            </a:r>
            <a:r>
              <a:rPr lang="is-IS" sz="2000" dirty="0"/>
              <a:t>4.6</a:t>
            </a:r>
            <a:r>
              <a:rPr lang="tr-TR" sz="2000" dirty="0"/>
              <a:t>e-09, </a:t>
            </a:r>
            <a:r>
              <a:rPr lang="tr-TR" sz="2000" dirty="0" err="1"/>
              <a:t>Q</a:t>
            </a:r>
            <a:r>
              <a:rPr lang="tr-TR" sz="2000" dirty="0"/>
              <a:t> (</a:t>
            </a:r>
            <a:r>
              <a:rPr lang="tr-TR" sz="2000" dirty="0" err="1"/>
              <a:t>eV</a:t>
            </a:r>
            <a:r>
              <a:rPr lang="tr-TR" sz="2000" dirty="0"/>
              <a:t>) = </a:t>
            </a:r>
            <a:r>
              <a:rPr lang="en-US" sz="2000" dirty="0"/>
              <a:t>2.77</a:t>
            </a:r>
          </a:p>
          <a:p>
            <a:r>
              <a:rPr lang="en-US" sz="2000" dirty="0"/>
              <a:t>What is the mobility of UO</a:t>
            </a:r>
            <a:r>
              <a:rPr lang="en-US" sz="2000" baseline="-25000" dirty="0"/>
              <a:t>2</a:t>
            </a:r>
            <a:r>
              <a:rPr lang="en-US" sz="2000" dirty="0"/>
              <a:t> at 1600 K? </a:t>
            </a:r>
          </a:p>
          <a:p>
            <a:pPr lvl="1"/>
            <a:r>
              <a:rPr lang="en-US" sz="2000" dirty="0"/>
              <a:t>M</a:t>
            </a:r>
            <a:r>
              <a:rPr lang="en-US" sz="2000" baseline="-25000" dirty="0"/>
              <a:t>GB</a:t>
            </a:r>
            <a:r>
              <a:rPr lang="en-US" sz="2000" dirty="0"/>
              <a:t> = 4.6e-9*</a:t>
            </a:r>
            <a:r>
              <a:rPr lang="en-US" sz="2000" dirty="0" err="1"/>
              <a:t>exp</a:t>
            </a:r>
            <a:r>
              <a:rPr lang="en-US" sz="2000" dirty="0"/>
              <a:t>(-2.77/(1600*8.6173303e-5)=</a:t>
            </a:r>
            <a:r>
              <a:rPr lang="it-IT" sz="2000" dirty="0"/>
              <a:t> 8.7e-18 </a:t>
            </a:r>
            <a:r>
              <a:rPr lang="en-US" sz="2000" dirty="0"/>
              <a:t>m</a:t>
            </a:r>
            <a:r>
              <a:rPr lang="en-US" sz="2000" baseline="30000" dirty="0"/>
              <a:t>4</a:t>
            </a:r>
            <a:r>
              <a:rPr lang="en-US" sz="2000" dirty="0"/>
              <a:t>/J-s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B6E6-6D2C-E044-AA1F-084600C6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AC54A48F-A2F2-A34B-9898-83EBD6E7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50" y="2901045"/>
            <a:ext cx="171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A28-3147-2D49-B877-39A777E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There are various driving forces for grain growth</a:t>
                </a:r>
              </a:p>
              <a:p>
                <a:r>
                  <a:rPr lang="en-US" sz="2000" dirty="0"/>
                  <a:t>The most common driving force is the reduction of grain boundary energy</a:t>
                </a:r>
              </a:p>
              <a:p>
                <a:pPr lvl="1"/>
                <a:r>
                  <a:rPr lang="en-US" sz="2000" dirty="0"/>
                  <a:t>                 , where </a:t>
                </a:r>
                <a:r>
                  <a:rPr lang="en-US" sz="2000" dirty="0" err="1"/>
                  <a:t>γ</a:t>
                </a:r>
                <a:r>
                  <a:rPr lang="en-US" sz="2000" baseline="-25000" dirty="0" err="1"/>
                  <a:t>GB</a:t>
                </a:r>
                <a:r>
                  <a:rPr lang="en-US" sz="2000" dirty="0"/>
                  <a:t> is the GB energy and R is the radius of curvature</a:t>
                </a:r>
              </a:p>
              <a:p>
                <a:pPr lvl="1"/>
                <a:r>
                  <a:rPr lang="en-US" sz="2000" dirty="0"/>
                  <a:t>It is often called the curvature driving force, because it drives grain boundaries to be straight</a:t>
                </a:r>
              </a:p>
              <a:p>
                <a:pPr lvl="1"/>
                <a:r>
                  <a:rPr lang="en-US" sz="2000" dirty="0"/>
                  <a:t>It also causes larger grains to grow at the expense of smaller ones</a:t>
                </a:r>
              </a:p>
              <a:p>
                <a:r>
                  <a:rPr lang="en-US" sz="2000" dirty="0"/>
                  <a:t>Other driving forces include</a:t>
                </a:r>
              </a:p>
              <a:p>
                <a:pPr lvl="1"/>
                <a:r>
                  <a:rPr lang="en-US" sz="2000" dirty="0"/>
                  <a:t>Temperature gradients</a:t>
                </a:r>
              </a:p>
              <a:p>
                <a:pPr lvl="1"/>
                <a:r>
                  <a:rPr lang="en-US" sz="2000" dirty="0"/>
                  <a:t>Elastic energy gradients</a:t>
                </a:r>
              </a:p>
              <a:p>
                <a:pPr lvl="1"/>
                <a:r>
                  <a:rPr lang="en-US" sz="2000" dirty="0"/>
                  <a:t>Dislocation energy gradients</a:t>
                </a:r>
              </a:p>
              <a:p>
                <a:r>
                  <a:rPr lang="en-US" sz="2000" b="0" dirty="0"/>
                  <a:t>Velocity of a spherical grain: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𝐺𝐵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2F7648-70D9-DA4F-AEC3-D833AE408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60494"/>
                <a:ext cx="10972800" cy="4311557"/>
              </a:xfrm>
              <a:blipFill>
                <a:blip r:embed="rId2"/>
                <a:stretch>
                  <a:fillRect l="-462" t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49CA-C4AC-AF4E-A273-E83A2926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/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𝐺𝐵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814781-55D8-8F45-A2C5-FCC927E9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05" y="2812774"/>
                <a:ext cx="1275752" cy="610936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4738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2548-2D14-5142-8617-ED4063B3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0F2F-0494-DC45-AA26-4530BC46D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9943" cy="3965670"/>
          </a:xfrm>
        </p:spPr>
        <p:txBody>
          <a:bodyPr>
            <a:normAutofit/>
          </a:bodyPr>
          <a:lstStyle/>
          <a:p>
            <a:r>
              <a:rPr lang="en-US" sz="2000" dirty="0"/>
              <a:t>Grain boundary motion is inhibited by pores, precipitates, solute atoms, etc.</a:t>
            </a:r>
          </a:p>
          <a:p>
            <a:r>
              <a:rPr lang="en-US" sz="2000" dirty="0"/>
              <a:t>Solute atoms (whether in interstitial sites or vacancies) can decrease the grain boundary mobility.</a:t>
            </a:r>
          </a:p>
          <a:p>
            <a:pPr lvl="1"/>
            <a:r>
              <a:rPr lang="en-US" sz="2000" dirty="0"/>
              <a:t>This is called </a:t>
            </a:r>
            <a:r>
              <a:rPr lang="en-US" sz="2000" b="1" dirty="0"/>
              <a:t>Solute Drag</a:t>
            </a:r>
          </a:p>
          <a:p>
            <a:pPr lvl="1"/>
            <a:r>
              <a:rPr lang="en-US" sz="2000" dirty="0"/>
              <a:t>Even a small concentration of impurities can decrease the mobility by 3 to 4 orders of magnitude</a:t>
            </a:r>
          </a:p>
          <a:p>
            <a:r>
              <a:rPr lang="en-US" sz="2000" dirty="0"/>
              <a:t>Particles and pores resist grain boundary motion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D630-C117-F14F-8E5A-489F49C3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Mo_He_GB_voids_full.mov">
            <a:hlinkClick r:id="" action="ppaction://media"/>
            <a:extLst>
              <a:ext uri="{FF2B5EF4-FFF2-40B4-BE49-F238E27FC236}">
                <a16:creationId xmlns:a16="http://schemas.microsoft.com/office/drawing/2014/main" id="{01494A2C-CCD8-E942-9421-ACAA4ACF6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026" y="2529013"/>
            <a:ext cx="4446068" cy="3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00A-2972-1847-B6D7-42ADE4857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can accelerate grain growth, but it is only significant with small grains and low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6EE9C-B37B-9D41-892F-FD3B377E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1BE31-0413-4B4B-9970-94AD609D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2" y="2006798"/>
            <a:ext cx="6139793" cy="413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9C7FA-EE6B-CB41-B99B-520C050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84" y="2316113"/>
            <a:ext cx="3526720" cy="35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95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FD29-130A-DC4F-A210-BB321198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9F277-78B7-3A4E-8E03-30156F86E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material with an average grain size D</a:t>
            </a:r>
          </a:p>
          <a:p>
            <a:r>
              <a:rPr lang="en-US" dirty="0"/>
              <a:t>The change in D can be written as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k = 2 M</a:t>
            </a:r>
            <a:r>
              <a:rPr lang="en-US" baseline="-25000" dirty="0"/>
              <a:t>GB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-25000" dirty="0" err="1"/>
              <a:t>GB</a:t>
            </a:r>
            <a:r>
              <a:rPr lang="en-US" dirty="0"/>
              <a:t> is a rate constant that can be determined from experiments</a:t>
            </a:r>
          </a:p>
          <a:p>
            <a:pPr lvl="1"/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dirty="0"/>
              <a:t> is the grain size at which the driving force equals the resistive pressure</a:t>
            </a:r>
          </a:p>
          <a:p>
            <a:r>
              <a:rPr lang="en-US" dirty="0"/>
              <a:t>For UO2:</a:t>
            </a:r>
          </a:p>
          <a:p>
            <a:endParaRPr lang="en-US" dirty="0"/>
          </a:p>
          <a:p>
            <a:r>
              <a:rPr lang="en-US" dirty="0" err="1"/>
              <a:t>D</a:t>
            </a:r>
            <a:r>
              <a:rPr lang="en-US" baseline="-25000" dirty="0" err="1"/>
              <a:t>m</a:t>
            </a:r>
            <a:r>
              <a:rPr lang="en-US" baseline="-25000" dirty="0"/>
              <a:t> </a:t>
            </a:r>
            <a:r>
              <a:rPr lang="en-US" dirty="0"/>
              <a:t>is a function of temperature                    				      microns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2CBD8-35D3-2C44-8B2D-6AC44E1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E6F282E-032F-684C-B5BE-31D5246B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92" y="3197018"/>
            <a:ext cx="20574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28B6-8120-0D4E-A136-1B1B5D0F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862" y="4792341"/>
            <a:ext cx="7099300" cy="8636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F35682A7-2AAD-6D46-9991-50048453C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47" y="5793328"/>
            <a:ext cx="3073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804A-0B0C-1342-866B-378DA31D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F1257-5887-EA4C-8CB2-3C504C5ED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88187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Remember that fresh fuel pellets are not fabricated to be 100% dense, more like 95-99% dense</a:t>
            </a:r>
          </a:p>
          <a:p>
            <a:r>
              <a:rPr lang="en-US" dirty="0"/>
              <a:t>Early in life, fuel pellets shrink and the initial porosity is largely eliminated</a:t>
            </a:r>
          </a:p>
          <a:p>
            <a:r>
              <a:rPr lang="en-US" dirty="0"/>
              <a:t>In some ways, densification is a continuation of the sintering process</a:t>
            </a:r>
          </a:p>
          <a:p>
            <a:r>
              <a:rPr lang="en-US" dirty="0"/>
              <a:t>However, irradiation accelerates the process</a:t>
            </a:r>
          </a:p>
          <a:p>
            <a:r>
              <a:rPr lang="en-US" dirty="0"/>
              <a:t>Small pores close due to effects of fission spikes and vacancy diffusion</a:t>
            </a:r>
          </a:p>
          <a:p>
            <a:r>
              <a:rPr lang="en-US" dirty="0"/>
              <a:t>Large pores stable (in absence of large hydrostatic stress)</a:t>
            </a:r>
          </a:p>
          <a:p>
            <a:r>
              <a:rPr lang="en-US" dirty="0"/>
              <a:t>Pellets with higher initial density, densify less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5109-27C3-5949-8E16-88955DBD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b473147c-527d-419f-a8d7-d3a9f3d71929.jpg">
            <a:extLst>
              <a:ext uri="{FF2B5EF4-FFF2-40B4-BE49-F238E27FC236}">
                <a16:creationId xmlns:a16="http://schemas.microsoft.com/office/drawing/2014/main" id="{6D03E655-8BFE-2A4C-ABC0-CE58ECC4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6" y="2289135"/>
            <a:ext cx="2014625" cy="1510969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209A614-36D8-FE45-A72D-00705CAC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26026" y="2413851"/>
            <a:ext cx="2328288" cy="1261536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B547B668-005E-444C-B2E4-E92846FE3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430" r="1270" b="577"/>
          <a:stretch>
            <a:fillRect/>
          </a:stretch>
        </p:blipFill>
        <p:spPr bwMode="auto">
          <a:xfrm>
            <a:off x="7691554" y="4042815"/>
            <a:ext cx="3340080" cy="2065812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18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C36D-A079-0643-9E55-27F6CFA3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D6D03-F416-534E-840E-7047E8196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Average of 76</a:t>
            </a:r>
          </a:p>
          <a:p>
            <a:r>
              <a:rPr lang="en-US" sz="2000" dirty="0"/>
              <a:t>Solutions Posted on Moodle</a:t>
            </a:r>
          </a:p>
          <a:p>
            <a:r>
              <a:rPr lang="en-US" sz="2000" dirty="0"/>
              <a:t>This is lower than past classes, and this test was slightly shortened</a:t>
            </a:r>
          </a:p>
          <a:p>
            <a:r>
              <a:rPr lang="en-US" sz="2000" dirty="0"/>
              <a:t>Will be adding on an extra paper presentations, to lessen the impact of a single exam</a:t>
            </a:r>
          </a:p>
          <a:p>
            <a:r>
              <a:rPr lang="en-US" sz="2000" dirty="0"/>
              <a:t>Thus, proposing new grading rules:</a:t>
            </a:r>
          </a:p>
          <a:p>
            <a:pPr lvl="1"/>
            <a:r>
              <a:rPr lang="en-US" sz="2000" dirty="0"/>
              <a:t>3 exams, each of 18%; 2 presentations, each 13%; Final MOOSE project, 20%</a:t>
            </a:r>
          </a:p>
          <a:p>
            <a:r>
              <a:rPr lang="en-US" sz="2000" dirty="0"/>
              <a:t>Comments, questions, feedback?</a:t>
            </a:r>
          </a:p>
          <a:p>
            <a:r>
              <a:rPr lang="en-US" sz="2000" dirty="0"/>
              <a:t>Will provide updated syllabus reflecting this if no credible objections</a:t>
            </a:r>
          </a:p>
          <a:p>
            <a:r>
              <a:rPr lang="en-US" sz="2000" dirty="0"/>
              <a:t>If you have objections, please email me ASAP</a:t>
            </a:r>
          </a:p>
          <a:p>
            <a:r>
              <a:rPr lang="en-US" sz="2000" dirty="0"/>
              <a:t>The initial syllabus is the default, and will not be changed if there is pushback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C32B0-1F5B-694C-A821-F8C8FEAC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89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FCE1-DF27-AA4E-83E1-855A7966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7072F-E4EB-1A46-BBFB-60411AF3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71210" cy="3965670"/>
          </a:xfrm>
        </p:spPr>
        <p:txBody>
          <a:bodyPr>
            <a:normAutofit/>
          </a:bodyPr>
          <a:lstStyle/>
          <a:p>
            <a:r>
              <a:rPr lang="en-US" sz="2000" dirty="0"/>
              <a:t>The driving force for densification is the change in free energy from the decrease in surface area of pores and lowering of the surface free energy</a:t>
            </a:r>
          </a:p>
          <a:p>
            <a:r>
              <a:rPr lang="en-US" sz="2000" dirty="0"/>
              <a:t>An empirical relation to describe densification has been built as a function of </a:t>
            </a:r>
          </a:p>
          <a:p>
            <a:pPr lvl="1"/>
            <a:r>
              <a:rPr lang="en-US" sz="2000" dirty="0"/>
              <a:t>β - Burnup (in FIMA)</a:t>
            </a:r>
          </a:p>
          <a:p>
            <a:pPr lvl="1"/>
            <a:r>
              <a:rPr lang="en-US" sz="2000" dirty="0"/>
              <a:t>Δρ</a:t>
            </a:r>
            <a:r>
              <a:rPr lang="en-US" sz="2000" baseline="-25000" dirty="0"/>
              <a:t>0</a:t>
            </a:r>
            <a:r>
              <a:rPr lang="en-US" sz="2000" dirty="0"/>
              <a:t> – Total densification that can occur ~ 0.01</a:t>
            </a:r>
          </a:p>
          <a:p>
            <a:pPr lvl="1"/>
            <a:r>
              <a:rPr lang="en-US" sz="2000" dirty="0"/>
              <a:t>β</a:t>
            </a:r>
            <a:r>
              <a:rPr lang="en-US" sz="2000" baseline="-25000" dirty="0"/>
              <a:t>D</a:t>
            </a:r>
            <a:r>
              <a:rPr lang="en-US" sz="2000" dirty="0"/>
              <a:t> – Burnup at which densification stops ~5 MWD/</a:t>
            </a:r>
            <a:r>
              <a:rPr lang="en-US" sz="2000" dirty="0" err="1"/>
              <a:t>kgU</a:t>
            </a:r>
            <a:r>
              <a:rPr lang="en-US" sz="2000" dirty="0"/>
              <a:t>, ~0.005 FIMA</a:t>
            </a:r>
          </a:p>
          <a:p>
            <a:pPr lvl="1"/>
            <a:r>
              <a:rPr lang="en-US" sz="2000" dirty="0"/>
              <a:t>C</a:t>
            </a:r>
            <a:r>
              <a:rPr lang="en-US" sz="2000" baseline="-25000" dirty="0"/>
              <a:t>D</a:t>
            </a:r>
            <a:r>
              <a:rPr lang="en-US" sz="2000" dirty="0"/>
              <a:t> = </a:t>
            </a:r>
            <a:r>
              <a:rPr lang="is-IS" sz="2000" dirty="0"/>
              <a:t>7.235 − 0.0086 (T − 25) for T &lt; 750C and CD = 1 for T ≥ 750C 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62F9-A876-274C-8ABF-4F518F34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4A7D7CF-CF10-A54D-AB58-A4D872DF9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2370977"/>
            <a:ext cx="23749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DD9B7-3A02-8841-98BE-82E8D9835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076" y="2866003"/>
            <a:ext cx="4117162" cy="30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96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C0BE-182E-8545-9CB9-90023ED5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54480-32E9-9642-BDA1-3D4ABB1E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84966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Many models of reactor fuel behavior are fits to experimental data</a:t>
            </a:r>
          </a:p>
          <a:p>
            <a:r>
              <a:rPr lang="en-US" dirty="0"/>
              <a:t>They are typically correlated to burnup</a:t>
            </a:r>
          </a:p>
          <a:p>
            <a:r>
              <a:rPr lang="en-US" dirty="0"/>
              <a:t>Burnup is a measure of how much fissioning has taken place. Typical units are:</a:t>
            </a:r>
          </a:p>
          <a:p>
            <a:pPr lvl="1"/>
            <a:r>
              <a:rPr lang="en-US" dirty="0"/>
              <a:t>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FIMA</a:t>
            </a:r>
          </a:p>
          <a:p>
            <a:r>
              <a:rPr lang="en-US" dirty="0"/>
              <a:t>It can be calculated from the volumetric fission 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Units of this equation are FIMA</a:t>
            </a:r>
          </a:p>
          <a:p>
            <a:r>
              <a:rPr lang="en-US" dirty="0"/>
              <a:t>To convert from FIMA to MWD/</a:t>
            </a:r>
            <a:r>
              <a:rPr lang="en-US" dirty="0" err="1"/>
              <a:t>kgU</a:t>
            </a:r>
            <a:r>
              <a:rPr lang="en-US" dirty="0"/>
              <a:t>, multiply by 950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5674-F710-8545-97A0-004F6B7E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D730DB9-C516-6F45-9891-5D38A5051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44" y="4772504"/>
            <a:ext cx="913603" cy="6423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93374-48C6-3A44-93CA-27E19F5FAECD}"/>
              </a:ext>
            </a:extLst>
          </p:cNvPr>
          <p:cNvGrpSpPr>
            <a:grpSpLocks noChangeAspect="1"/>
          </p:cNvGrpSpPr>
          <p:nvPr/>
        </p:nvGrpSpPr>
        <p:grpSpPr>
          <a:xfrm>
            <a:off x="7460178" y="2601833"/>
            <a:ext cx="4157848" cy="2822326"/>
            <a:chOff x="2288767" y="836712"/>
            <a:chExt cx="4566465" cy="3099693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B53954-1C5F-6D4E-B97E-892BF184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4321A-9CA5-B643-A84B-606804C1C790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40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F8A-D7DD-374B-8416-05C6CAC8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81F-1C61-B947-B11A-D084F1162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average grain size in UO</a:t>
            </a:r>
            <a:r>
              <a:rPr lang="en-US" baseline="-25000" dirty="0"/>
              <a:t>2</a:t>
            </a:r>
            <a:r>
              <a:rPr lang="en-US" dirty="0"/>
              <a:t> impacts fuel behavior and performance:</a:t>
            </a:r>
          </a:p>
          <a:p>
            <a:pPr lvl="1"/>
            <a:r>
              <a:rPr lang="en-US" dirty="0"/>
              <a:t>Fission gas release</a:t>
            </a:r>
          </a:p>
          <a:p>
            <a:pPr lvl="1"/>
            <a:r>
              <a:rPr lang="en-US" dirty="0"/>
              <a:t>Swelling</a:t>
            </a:r>
          </a:p>
          <a:p>
            <a:pPr lvl="1"/>
            <a:r>
              <a:rPr lang="en-US" dirty="0"/>
              <a:t>Thermal conductivity</a:t>
            </a:r>
          </a:p>
          <a:p>
            <a:pPr lvl="1"/>
            <a:r>
              <a:rPr lang="en-US" dirty="0"/>
              <a:t>Creep</a:t>
            </a:r>
          </a:p>
          <a:p>
            <a:r>
              <a:rPr lang="en-US" dirty="0"/>
              <a:t>The material wants to reduce its energy by having large grains grow at the expense of small grains</a:t>
            </a:r>
          </a:p>
          <a:p>
            <a:r>
              <a:rPr lang="en-US" dirty="0"/>
              <a:t>Grain growth is reduced due to other defects reducing the grain boundary migration</a:t>
            </a:r>
          </a:p>
          <a:p>
            <a:r>
              <a:rPr lang="en-US" dirty="0"/>
              <a:t>Fuel densification is driven by reduction in surface area of pores – continuation of sintering process</a:t>
            </a:r>
          </a:p>
          <a:p>
            <a:r>
              <a:rPr lang="en-US" dirty="0"/>
              <a:t>Empirical models describe densification as a function of burnup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BE44-E8E9-6B4C-AD2F-034E5687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5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5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types of fission products that form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of the 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CC74-AC52-4646-BE9B-E3B9CFB8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8B70-5FED-9B46-9E12-ADB332CD2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230471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gases (Xe, Kr) are released in a process composed of three stages in UO2</a:t>
            </a:r>
          </a:p>
          <a:p>
            <a:r>
              <a:rPr lang="en-US" dirty="0"/>
              <a:t>Stage 1: Gas atoms are produced throughout the fuel due to fission and diffuse towards grain boundaries</a:t>
            </a:r>
          </a:p>
          <a:p>
            <a:r>
              <a:rPr lang="en-US" dirty="0"/>
              <a:t>Small intragranular bubbles form within the grains, but never get larger than a few nm radius due to resolution from energized particles</a:t>
            </a:r>
          </a:p>
          <a:p>
            <a:r>
              <a:rPr lang="en-US" dirty="0"/>
              <a:t>Gas atoms that don’t get trapped within the intragranular bubbles migrate to grain boundaries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98A9E-7279-7E4F-8817-4CB076BB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F0650-599D-8C44-912C-8CB9FAC1E1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6617906" y="4430021"/>
            <a:ext cx="2210562" cy="1673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8ECF19-1E31-274C-A5F2-5812F4ACFD17}"/>
              </a:ext>
            </a:extLst>
          </p:cNvPr>
          <p:cNvGrpSpPr>
            <a:grpSpLocks noChangeAspect="1"/>
          </p:cNvGrpSpPr>
          <p:nvPr/>
        </p:nvGrpSpPr>
        <p:grpSpPr>
          <a:xfrm>
            <a:off x="7209256" y="1782289"/>
            <a:ext cx="3380876" cy="2323734"/>
            <a:chOff x="0" y="2094318"/>
            <a:chExt cx="2728129" cy="1875090"/>
          </a:xfrm>
        </p:grpSpPr>
        <p:pic>
          <p:nvPicPr>
            <p:cNvPr id="8" name="Picture 7" descr="LANL_Logo.png">
              <a:extLst>
                <a:ext uri="{FF2B5EF4-FFF2-40B4-BE49-F238E27FC236}">
                  <a16:creationId xmlns:a16="http://schemas.microsoft.com/office/drawing/2014/main" id="{39A33ED6-06D8-2941-93FB-5C17C476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4318"/>
              <a:ext cx="1068830" cy="4911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C023AB-0122-C44D-BFC5-1419353E08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97" y="2551640"/>
              <a:ext cx="2417832" cy="1417768"/>
              <a:chOff x="3850640" y="1584357"/>
              <a:chExt cx="5354967" cy="314004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2520116-6804-A845-B884-A1C100B7E23C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86" t="5021" r="30363" b="2818"/>
              <a:stretch/>
            </p:blipFill>
            <p:spPr bwMode="auto">
              <a:xfrm>
                <a:off x="3850640" y="1804670"/>
                <a:ext cx="2626360" cy="29197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  <a:ext uri="{FAA26D3D-D897-4be2-8F04-BA451C77F1D7}">
                  <ma14:placeholderFlag xmlns:ma14="http://schemas.microsoft.com/office/mac/drawingml/2011/main" xmlns=""/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AC5DD84-9F5C-7B4C-AD37-EFCC0531B0A2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305" t="29619" r="48318" b="46680"/>
              <a:stretch/>
            </p:blipFill>
            <p:spPr bwMode="auto">
              <a:xfrm>
                <a:off x="6798022" y="2428696"/>
                <a:ext cx="2252039" cy="21709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06D9B12D-724F-6E4F-8FD8-424DE08F53BE}"/>
                  </a:ext>
                </a:extLst>
              </p:cNvPr>
              <p:cNvCxnSpPr/>
              <p:nvPr/>
            </p:nvCxnSpPr>
            <p:spPr>
              <a:xfrm flipV="1">
                <a:off x="5063057" y="2428697"/>
                <a:ext cx="1734962" cy="1008843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792EA38-4460-C145-B67E-BA9C64211DF3}"/>
                  </a:ext>
                </a:extLst>
              </p:cNvPr>
              <p:cNvCxnSpPr/>
              <p:nvPr/>
            </p:nvCxnSpPr>
            <p:spPr>
              <a:xfrm>
                <a:off x="5063057" y="3797203"/>
                <a:ext cx="1734962" cy="797154"/>
              </a:xfrm>
              <a:prstGeom prst="straightConnector1">
                <a:avLst/>
              </a:prstGeom>
              <a:ln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515CA5-E9BE-404B-B040-FE3ECBCBD328}"/>
                  </a:ext>
                </a:extLst>
              </p:cNvPr>
              <p:cNvSpPr txBox="1"/>
              <p:nvPr/>
            </p:nvSpPr>
            <p:spPr>
              <a:xfrm>
                <a:off x="6547679" y="1584357"/>
                <a:ext cx="2657928" cy="8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Atoms forming a vacancy cluster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9189F-D66A-B84C-B265-273557D054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543"/>
          <a:stretch/>
        </p:blipFill>
        <p:spPr>
          <a:xfrm>
            <a:off x="9167513" y="4245535"/>
            <a:ext cx="1984973" cy="197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2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7FA5-7413-E841-A82A-1390E23B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FFCB-8B3B-5847-8859-4249801DD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614212" cy="3965670"/>
          </a:xfrm>
        </p:spPr>
        <p:txBody>
          <a:bodyPr/>
          <a:lstStyle/>
          <a:p>
            <a:r>
              <a:rPr lang="en-US" sz="1800" dirty="0"/>
              <a:t>Stage 2: Gas bubbles nucleate on grain boundaries, growing and interconnecting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Stage 3: Gas travels through interconnected bubbles to a free surface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85BF-3C66-964D-82F5-09D130F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7F163-6AF7-1A4C-9DAF-15A17BE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3" y="2504797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920E6-F8AF-054B-988F-07DDF046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76" y="4543896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32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A07A-9245-8141-977A-1A424042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7F81-6671-F640-A7C8-5C7A68F93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Fission gas release also occurs due to mechanisms that don’t depend on diffusion</a:t>
            </a:r>
          </a:p>
          <a:p>
            <a:r>
              <a:rPr lang="en-US" dirty="0"/>
              <a:t>Release can occur to particle recoil and knockout at low temperature</a:t>
            </a:r>
          </a:p>
          <a:p>
            <a:r>
              <a:rPr lang="en-US" dirty="0"/>
              <a:t>It can occur due to fracture during rapid transients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D0C03-42DD-154F-8B57-D6F7291A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98874-F4CF-0843-8A55-7276EDBF68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82" y="2581836"/>
            <a:ext cx="2651024" cy="266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A1387-D74A-E649-8D4C-AAF70642D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71" y="2455212"/>
            <a:ext cx="3855611" cy="306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391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the ratio of oxygen to uranium can change. We call this the stoichiometry and abbreviate it as O/M ratio</a:t>
            </a:r>
          </a:p>
          <a:p>
            <a:r>
              <a:rPr lang="en-US" dirty="0"/>
              <a:t>The O/M ratio impacts many properties of the fuel </a:t>
            </a:r>
          </a:p>
          <a:p>
            <a:endParaRPr lang="en-US" dirty="0"/>
          </a:p>
          <a:p>
            <a:r>
              <a:rPr lang="en-US" dirty="0"/>
              <a:t>MOOSE overview</a:t>
            </a:r>
          </a:p>
          <a:p>
            <a:r>
              <a:rPr lang="en-US" dirty="0"/>
              <a:t>Any progress or problems with MOOSE?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57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ACCF-7335-8145-A8C0-83F27DA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F5D1-6E78-9846-891F-F430527C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Released fission gas enters the gap and plenum, causing various problems</a:t>
            </a:r>
          </a:p>
          <a:p>
            <a:r>
              <a:rPr lang="en-US" dirty="0"/>
              <a:t>Xe and Kr have very low thermal conductivities, reducing the gap conductance</a:t>
            </a:r>
          </a:p>
          <a:p>
            <a:r>
              <a:rPr lang="en-US" dirty="0"/>
              <a:t>The plenum pressure increases</a:t>
            </a:r>
          </a:p>
          <a:p>
            <a:r>
              <a:rPr lang="en-US" dirty="0"/>
              <a:t>The volatile fission gases corrode the cladding</a:t>
            </a:r>
          </a:p>
          <a:p>
            <a:r>
              <a:rPr lang="en-US" dirty="0"/>
              <a:t>They are also radioactive and hazardous, causing problems when the cladding is breached</a:t>
            </a:r>
          </a:p>
          <a:p>
            <a:r>
              <a:rPr lang="en-US" dirty="0"/>
              <a:t>Fission gas release experiments:</a:t>
            </a:r>
          </a:p>
          <a:p>
            <a:pPr lvl="1"/>
            <a:r>
              <a:rPr lang="en-US" dirty="0"/>
              <a:t>Post irradiation annealing</a:t>
            </a:r>
          </a:p>
          <a:p>
            <a:pPr lvl="2"/>
            <a:r>
              <a:rPr lang="en-US" dirty="0"/>
              <a:t>Fuel is irradiated at low temperature</a:t>
            </a:r>
          </a:p>
          <a:p>
            <a:pPr lvl="2"/>
            <a:r>
              <a:rPr lang="en-US" dirty="0"/>
              <a:t>Fuel is then placed into a furnace and heated</a:t>
            </a:r>
          </a:p>
          <a:p>
            <a:pPr lvl="2"/>
            <a:r>
              <a:rPr lang="en-US" dirty="0"/>
              <a:t>Gas atom release is then measured</a:t>
            </a:r>
          </a:p>
          <a:p>
            <a:pPr lvl="1"/>
            <a:r>
              <a:rPr lang="en-US" dirty="0"/>
              <a:t>In-pile release</a:t>
            </a:r>
          </a:p>
          <a:p>
            <a:pPr lvl="2"/>
            <a:r>
              <a:rPr lang="en-US" dirty="0"/>
              <a:t>Gas release is measured during reactor operation</a:t>
            </a:r>
          </a:p>
          <a:p>
            <a:pPr lvl="2"/>
            <a:r>
              <a:rPr lang="en-US" dirty="0"/>
              <a:t>It is much more difficult than post-irradiation annealing</a:t>
            </a:r>
          </a:p>
          <a:p>
            <a:pPr lvl="2"/>
            <a:r>
              <a:rPr lang="en-US" dirty="0"/>
              <a:t>Total amount released is measured by puncturing cladding after irradiation</a:t>
            </a:r>
          </a:p>
          <a:p>
            <a:pPr lvl="2"/>
            <a:r>
              <a:rPr lang="en-US" dirty="0"/>
              <a:t>Release with time can be estimated using a pressure transducer inside an instrumented fuel rod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CEA9-299B-F04A-A664-421663F0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3D85-537F-8D42-BC3C-AB95C8A1B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CD8E-0B51-9348-A349-732FF8DB3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Fission gas release models attempt to predict the rate at which gas is released from the fuel</a:t>
            </a:r>
          </a:p>
          <a:p>
            <a:r>
              <a:rPr lang="en-US" dirty="0"/>
              <a:t>To model fission gas release, ideally we must model all three stages of gas release</a:t>
            </a:r>
          </a:p>
          <a:p>
            <a:pPr lvl="1"/>
            <a:r>
              <a:rPr lang="en-US" dirty="0"/>
              <a:t>Diffusion of gas atoms to grain boundaries</a:t>
            </a:r>
          </a:p>
          <a:p>
            <a:pPr lvl="1"/>
            <a:r>
              <a:rPr lang="en-US" dirty="0"/>
              <a:t>Growth and interconnection of grain boundary bubbles</a:t>
            </a:r>
          </a:p>
          <a:p>
            <a:pPr lvl="1"/>
            <a:r>
              <a:rPr lang="en-US" dirty="0"/>
              <a:t>Transport of gas atoms through interconnected bubbles to free surfaces</a:t>
            </a:r>
          </a:p>
          <a:p>
            <a:r>
              <a:rPr lang="en-US" dirty="0"/>
              <a:t>The earliest models only considered Stage 1</a:t>
            </a:r>
          </a:p>
          <a:p>
            <a:r>
              <a:rPr lang="en-US" dirty="0"/>
              <a:t>Most models now consider stage 1 and 2</a:t>
            </a:r>
          </a:p>
          <a:p>
            <a:r>
              <a:rPr lang="en-US" dirty="0"/>
              <a:t>There are no models that consider all three stages, but some are under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5C587-182A-6C40-B517-6505BF3CF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13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9E49-9C43-EC48-85CA-CD17BAD4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FCD8F-ED39-BF45-8690-B19DF6417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Five families of fission products</a:t>
            </a:r>
          </a:p>
          <a:p>
            <a:r>
              <a:rPr lang="en-US" sz="2000" dirty="0"/>
              <a:t>Fission products change the fuel behavior</a:t>
            </a:r>
          </a:p>
          <a:p>
            <a:r>
              <a:rPr lang="en-US" sz="2000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Gas transport through interconnected bubbles to free surfaces</a:t>
            </a:r>
          </a:p>
          <a:p>
            <a:r>
              <a:rPr lang="en-US" sz="2000" dirty="0"/>
              <a:t>Fission gas release is measured using post-irradiation annealing and/or in pile experiments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F9F2F-B7E0-3447-9983-DD5A98CB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6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247D-36F3-8640-A406-7042F22D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AE52-EF51-DE4B-82F6-502B9DA5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lecture will be half lecture, half problem session</a:t>
            </a:r>
          </a:p>
          <a:p>
            <a:r>
              <a:rPr lang="en-US" dirty="0"/>
              <a:t>Exam on 3/10: Week from Thursday</a:t>
            </a:r>
          </a:p>
          <a:p>
            <a:r>
              <a:rPr lang="en-US" dirty="0"/>
              <a:t>Presentations hopefully graded by this Thursday, with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6E3C2-306B-A049-851A-8CF9F3E2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8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grain Properties/Behavior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1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36B6F-F6F1-F74D-908B-241FA431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D7B4-D85E-8A47-9148-857CD1A7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93081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Materials are typically composed of various regions where the crystal lattice is oriented differently</a:t>
            </a:r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</a:p>
          <a:p>
            <a:r>
              <a:rPr lang="en-US" dirty="0"/>
              <a:t>Grain boundaries add energy to the material that is a function of their structure</a:t>
            </a:r>
            <a:endParaRPr lang="en-US" b="1" dirty="0"/>
          </a:p>
          <a:p>
            <a:r>
              <a:rPr lang="en-US" dirty="0"/>
              <a:t>A grain boundary’s energy is determined by its:</a:t>
            </a:r>
          </a:p>
          <a:p>
            <a:pPr lvl="1"/>
            <a:r>
              <a:rPr lang="en-US" b="1" dirty="0"/>
              <a:t>Inclination</a:t>
            </a:r>
            <a:r>
              <a:rPr lang="en-US" dirty="0"/>
              <a:t> – the orientation of the 2D grain boundary plane (2 degrees of freedom)</a:t>
            </a:r>
          </a:p>
          <a:p>
            <a:pPr lvl="1"/>
            <a:r>
              <a:rPr lang="en-US" b="1" dirty="0"/>
              <a:t>misorientation</a:t>
            </a:r>
            <a:r>
              <a:rPr lang="en-US" dirty="0"/>
              <a:t> – the rotation required to align one grain with the other (3 degrees of freedom)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39D17-92DA-394C-980A-69711AAF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D6F57-B33E-3B45-91DD-D1447F8C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32" y="1959838"/>
            <a:ext cx="2756892" cy="1745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4BBA-144D-214E-9350-5E9A29970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222" y="3914425"/>
            <a:ext cx="2875102" cy="244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F47C-FB96-7440-BDC9-09635F0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Texture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2D3E-38D2-9D43-92B2-AA9EE42F9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6136755" cy="4101409"/>
          </a:xfrm>
        </p:spPr>
        <p:txBody>
          <a:bodyPr/>
          <a:lstStyle/>
          <a:p>
            <a:r>
              <a:rPr lang="en-US" sz="2000" dirty="0"/>
              <a:t>The orientation of all the grains in a material is called the texture</a:t>
            </a:r>
          </a:p>
          <a:p>
            <a:r>
              <a:rPr lang="en-US" sz="2000" dirty="0"/>
              <a:t>The degree of texture is dependent on the percentage of crystals having a preferred orientation</a:t>
            </a:r>
          </a:p>
          <a:p>
            <a:pPr lvl="1"/>
            <a:r>
              <a:rPr lang="en-US" sz="2000" dirty="0"/>
              <a:t>randomly oriented grains equals no texture</a:t>
            </a:r>
          </a:p>
          <a:p>
            <a:r>
              <a:rPr lang="en-US" sz="2000" dirty="0"/>
              <a:t>Texture is seen in almost all engineered materials, and can have a great influence on materials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19D4D-B336-3445-BECC-27C4DCC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89E07-1E8C-624D-B92C-2993D2E5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44" y="659756"/>
            <a:ext cx="3190755" cy="3418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EA4C37-AA79-2544-AC63-BAE63B0C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931" y="4078423"/>
            <a:ext cx="3899752" cy="26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8F5C-FDA8-7642-BB56-DBED2511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B4CA-F572-7C41-961A-2E2C67FD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74327" cy="3965670"/>
          </a:xfrm>
        </p:spPr>
        <p:txBody>
          <a:bodyPr>
            <a:normAutofit/>
          </a:bodyPr>
          <a:lstStyle/>
          <a:p>
            <a:r>
              <a:rPr lang="en-US" sz="2000" dirty="0"/>
              <a:t>In a polycrystal, there is also a distribution of grain sizes</a:t>
            </a:r>
          </a:p>
          <a:p>
            <a:r>
              <a:rPr lang="en-US" sz="2000" dirty="0"/>
              <a:t>The average grain size of the fuel has a significant impact on its behavior</a:t>
            </a:r>
          </a:p>
          <a:p>
            <a:r>
              <a:rPr lang="en-US" sz="2000" dirty="0"/>
              <a:t>Typical LWR fuel has an initial average grain size of about 10 microns</a:t>
            </a:r>
          </a:p>
          <a:p>
            <a:r>
              <a:rPr lang="en-US" sz="2000" dirty="0"/>
              <a:t>The average grain size impacts</a:t>
            </a:r>
          </a:p>
          <a:p>
            <a:pPr lvl="1"/>
            <a:r>
              <a:rPr lang="en-US" sz="2000" dirty="0"/>
              <a:t>Fission gas release</a:t>
            </a:r>
          </a:p>
          <a:p>
            <a:pPr lvl="1"/>
            <a:r>
              <a:rPr lang="en-US" sz="2000" dirty="0"/>
              <a:t>Swelling</a:t>
            </a:r>
          </a:p>
          <a:p>
            <a:pPr lvl="1"/>
            <a:r>
              <a:rPr lang="en-US" sz="2000" dirty="0"/>
              <a:t>Thermal conductivity</a:t>
            </a:r>
          </a:p>
          <a:p>
            <a:pPr lvl="1"/>
            <a:r>
              <a:rPr lang="en-US" sz="2000" dirty="0"/>
              <a:t>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CF5D0-8F93-1143-86D8-0DF6A6EB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83E0-BBCE-6844-A955-B5B67826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" t="2608" r="1618" b="2437"/>
          <a:stretch/>
        </p:blipFill>
        <p:spPr bwMode="auto">
          <a:xfrm>
            <a:off x="7356763" y="1677556"/>
            <a:ext cx="4072179" cy="20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83D57-1AA8-F74C-BA01-B6672A33C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54"/>
          <a:stretch/>
        </p:blipFill>
        <p:spPr>
          <a:xfrm>
            <a:off x="8429105" y="3836325"/>
            <a:ext cx="2934393" cy="2885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55D126-6D86-4A41-9A77-DC572CDBC1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48"/>
          <a:stretch/>
        </p:blipFill>
        <p:spPr>
          <a:xfrm>
            <a:off x="5474394" y="3955213"/>
            <a:ext cx="2488334" cy="27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6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21941-EC5F-4944-A6A5-07D690E0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D753-89FC-BB48-A85D-849657F64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978732" cy="396567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Diffusion often occurs faster along grain boundaries than in the perfect crystal</a:t>
            </a:r>
          </a:p>
          <a:p>
            <a:r>
              <a:rPr lang="en-US" sz="2000" dirty="0"/>
              <a:t>Grain boundaries have more space than the perfect lattice</a:t>
            </a:r>
          </a:p>
          <a:p>
            <a:r>
              <a:rPr lang="en-US" sz="2000" dirty="0"/>
              <a:t>So, atoms diffuse faster along grain boundaries than through the perfect lattice</a:t>
            </a:r>
          </a:p>
          <a:p>
            <a:r>
              <a:rPr lang="en-US" sz="2000" dirty="0"/>
              <a:t>This means that grain boundary, or intergranular, diffusion increasingly dominates bulk (intragranular) diffusion</a:t>
            </a:r>
          </a:p>
          <a:p>
            <a:r>
              <a:rPr lang="en-US" sz="2000" dirty="0"/>
              <a:t>This can become more pronounced as the temperature is reduced</a:t>
            </a:r>
          </a:p>
          <a:p>
            <a:r>
              <a:rPr lang="en-US" sz="2000" dirty="0"/>
              <a:t>Grain boundary diffusion has a large impact on creep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B595-F182-5E4C-99E0-3C2CF453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6D350-36F7-FA4F-85B9-010B66A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640" y="2160495"/>
            <a:ext cx="3094757" cy="28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27F1-7AF0-1B42-9614-2D206463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boundary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6808-7F5E-C74F-BF6D-EF1A18F20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50577" cy="3965670"/>
          </a:xfrm>
        </p:spPr>
        <p:txBody>
          <a:bodyPr/>
          <a:lstStyle/>
          <a:p>
            <a:r>
              <a:rPr lang="en-US" sz="2000" dirty="0"/>
              <a:t>Impurity atoms (such as fission gas) and other defects move to grain boundaries</a:t>
            </a:r>
          </a:p>
          <a:p>
            <a:r>
              <a:rPr lang="en-US" sz="2000" dirty="0"/>
              <a:t>Due to grain boundaries having more open space, impurity atoms have a lower energy when they are on grain boundaries. </a:t>
            </a:r>
          </a:p>
          <a:p>
            <a:r>
              <a:rPr lang="en-US" sz="2000" dirty="0"/>
              <a:t>This is called </a:t>
            </a:r>
            <a:r>
              <a:rPr lang="en-US" sz="2000" b="1" dirty="0"/>
              <a:t>grain boundary segregation</a:t>
            </a:r>
          </a:p>
          <a:p>
            <a:r>
              <a:rPr lang="en-US" sz="2000" dirty="0"/>
              <a:t>Radiation induced segregation (RIS) is where radiation produces defects that drive towards the grain boundary and preferentially drag solute atoms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097F-2524-934A-8AFB-6A950BE94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7D57A-901B-2E40-B3CB-A0643FEA9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54" y="1748424"/>
            <a:ext cx="4032070" cy="2563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70AA5-1E73-D64E-9667-EB3A2F73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97" y="4387397"/>
            <a:ext cx="2775411" cy="23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13191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5513</TotalTime>
  <Words>2123</Words>
  <Application>Microsoft Macintosh PowerPoint</Application>
  <PresentationFormat>Widescreen</PresentationFormat>
  <Paragraphs>263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Narrow</vt:lpstr>
      <vt:lpstr>Calibri</vt:lpstr>
      <vt:lpstr>Cambria Math</vt:lpstr>
      <vt:lpstr>Times New Roman</vt:lpstr>
      <vt:lpstr>NCStateU-horizontal-left-logo</vt:lpstr>
      <vt:lpstr>Nuclear Fuel Performance</vt:lpstr>
      <vt:lpstr>Exam 1 Recap</vt:lpstr>
      <vt:lpstr>Last Time</vt:lpstr>
      <vt:lpstr>grain Properties/Behavior</vt:lpstr>
      <vt:lpstr>Grain Boundaries</vt:lpstr>
      <vt:lpstr>Grain Texture</vt:lpstr>
      <vt:lpstr>Grain size</vt:lpstr>
      <vt:lpstr>Grain boundary diffusion</vt:lpstr>
      <vt:lpstr>Grain boundary segregation</vt:lpstr>
      <vt:lpstr>Dislocation interaction with grain boundaries</vt:lpstr>
      <vt:lpstr>Grain boundaries and cracks</vt:lpstr>
      <vt:lpstr>Grain size change</vt:lpstr>
      <vt:lpstr>Grain growth</vt:lpstr>
      <vt:lpstr>Grain boundary mobility</vt:lpstr>
      <vt:lpstr>Grain growth</vt:lpstr>
      <vt:lpstr>Grain growth</vt:lpstr>
      <vt:lpstr>Irradiation can accelerate grain growth, but it is only significant with small grains and low temperature</vt:lpstr>
      <vt:lpstr>Maximum grain size</vt:lpstr>
      <vt:lpstr>Fuel Densification</vt:lpstr>
      <vt:lpstr>Densification</vt:lpstr>
      <vt:lpstr>Empirical models</vt:lpstr>
      <vt:lpstr>Summary</vt:lpstr>
      <vt:lpstr>Fission products</vt:lpstr>
      <vt:lpstr>Fission Product Generation</vt:lpstr>
      <vt:lpstr>There are various types of fission products that form in the fuel</vt:lpstr>
      <vt:lpstr>All of the fission products impact the behavior of the fuel</vt:lpstr>
      <vt:lpstr>Fission Gas Release</vt:lpstr>
      <vt:lpstr>Fission Gas Release</vt:lpstr>
      <vt:lpstr>Fission Gas Release</vt:lpstr>
      <vt:lpstr>Fission Gas Release</vt:lpstr>
      <vt:lpstr>Fission Gas Release</vt:lpstr>
      <vt:lpstr>Summary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W. Beeler</cp:lastModifiedBy>
  <cp:revision>58</cp:revision>
  <dcterms:created xsi:type="dcterms:W3CDTF">2020-02-11T17:45:48Z</dcterms:created>
  <dcterms:modified xsi:type="dcterms:W3CDTF">2022-03-01T16:07:08Z</dcterms:modified>
</cp:coreProperties>
</file>